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6-22T18:08:43.952">
    <p:pos x="6000" y="0"/>
    <p:text>-Juan Sebastian Canas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7281b199f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7281b199f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e7281b199f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7281b199f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7281b199f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e7281b199f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7281b199f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7281b199f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e7281b199f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1d8bded3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e1d8bded3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O"/>
              <a:t>http://www.medicine.mcgill.ca/epidemiology/hanley/bios601/competingRisks/DanielBernoulli.pdf</a:t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O"/>
              <a:t>https://royalsocietypublishing.org/doi/pdf/10.1098/rspa.1927.0118</a:t>
            </a:r>
            <a:endParaRPr/>
          </a:p>
        </p:txBody>
      </p:sp>
      <p:sp>
        <p:nvSpPr>
          <p:cNvPr id="129" name="Google Shape;12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O"/>
              <a:t>Tasa de recuperacion calculada a partir de datos clinicos (), el termino beta hace referencia a la transmision de la enfermedad. Esta deoebde de 1 prevalencia de infectados, 2. estreuctura de contacto en la poblacion 3. probabilidad de transmision dado un contacto</a:t>
            </a:r>
            <a:endParaRPr/>
          </a:p>
        </p:txBody>
      </p:sp>
      <p:sp>
        <p:nvSpPr>
          <p:cNvPr id="145" name="Google Shape;14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1.xml"/><Relationship Id="rId4" Type="http://schemas.openxmlformats.org/officeDocument/2006/relationships/image" Target="../media/image17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861152" y="1399142"/>
            <a:ext cx="10668000" cy="28795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CO"/>
              <a:t>Introducción</a:t>
            </a:r>
            <a:r>
              <a:rPr lang="en-CO"/>
              <a:t> a la </a:t>
            </a:r>
            <a:r>
              <a:rPr lang="en-CO"/>
              <a:t>modelación</a:t>
            </a:r>
            <a:r>
              <a:rPr lang="en-CO"/>
              <a:t> de enfermedades infecciosas  en el contexto de la salud </a:t>
            </a:r>
            <a:r>
              <a:rPr lang="en-CO"/>
              <a:t>pública</a:t>
            </a:r>
            <a:endParaRPr/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1623152" y="4494404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12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CO"/>
              <a:t> 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CO"/>
              <a:t>Calculada a partir de datos clinicos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CO"/>
              <a:t>inverso es la </a:t>
            </a:r>
            <a:r>
              <a:rPr lang="en-CO"/>
              <a:t>duración</a:t>
            </a:r>
            <a:r>
              <a:rPr lang="en-CO"/>
              <a:t> de la </a:t>
            </a:r>
            <a:r>
              <a:rPr lang="en-CO"/>
              <a:t>infección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Supuestos</a:t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Mezcla homogenea (fuerza de masa)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Poblaciones cerradas (sin demografia, se puede extender facil)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Dependencia de frecuencia o densidad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Transmisión</a:t>
            </a:r>
            <a:r>
              <a:rPr lang="en-CO"/>
              <a:t> es directa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No hay periodo de latencia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Recuperados tienen inmunidad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No hay estructura etaria (diferencia en probabilidad de infeccion por edad)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Todos tienen el mismo sistema inmune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CO"/>
              <a:t>Los </a:t>
            </a:r>
            <a:r>
              <a:rPr lang="en-CO"/>
              <a:t>parámetros</a:t>
            </a:r>
            <a:r>
              <a:rPr lang="en-CO"/>
              <a:t> se mantienen constantes (cambian con intervenciones)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Qué</a:t>
            </a:r>
            <a:r>
              <a:rPr lang="en-CO"/>
              <a:t> factores determinan si una </a:t>
            </a:r>
            <a:r>
              <a:rPr lang="en-CO"/>
              <a:t>epidemia</a:t>
            </a:r>
            <a:r>
              <a:rPr lang="en-CO"/>
              <a:t> aumenta o se desvanece?</a:t>
            </a:r>
            <a:endParaRPr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630044" y="1825625"/>
            <a:ext cx="64380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3195" l="-1377" r="-2755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  <p:pic>
        <p:nvPicPr>
          <p:cNvPr descr="3. The Basic Reproduction Number: R Naught | ATrain Education" id="177" name="Google Shape;17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72815" y="2270861"/>
            <a:ext cx="4248761" cy="3906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Agotamiento de la epidemia</a:t>
            </a:r>
            <a:endParaRPr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838200" y="1825625"/>
            <a:ext cx="9693925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177" r="-1701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Como es la </a:t>
            </a:r>
            <a:r>
              <a:rPr lang="en-CO"/>
              <a:t>población</a:t>
            </a:r>
            <a:r>
              <a:rPr lang="en-CO"/>
              <a:t> infectada final?</a:t>
            </a:r>
            <a:endParaRPr/>
          </a:p>
        </p:txBody>
      </p:sp>
      <p:sp>
        <p:nvSpPr>
          <p:cNvPr id="190" name="Google Shape;190;p26"/>
          <p:cNvSpPr txBox="1"/>
          <p:nvPr>
            <p:ph idx="1" type="body"/>
          </p:nvPr>
        </p:nvSpPr>
        <p:spPr>
          <a:xfrm>
            <a:off x="419559" y="1869693"/>
            <a:ext cx="7435467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535" r="-2217" t="-2906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  <p:pic>
        <p:nvPicPr>
          <p:cNvPr descr="Chart&#10;&#10;Description automatically generated with medium confidence" id="191" name="Google Shape;19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5026" y="2582459"/>
            <a:ext cx="4157904" cy="3281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Equilibrio</a:t>
            </a:r>
            <a:r>
              <a:rPr lang="en-CO"/>
              <a:t> del sistema</a:t>
            </a:r>
            <a:endParaRPr/>
          </a:p>
        </p:txBody>
      </p:sp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85" r="0" t="-232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SIR y COVID-19 en Colombia</a:t>
            </a:r>
            <a:endParaRPr/>
          </a:p>
        </p:txBody>
      </p:sp>
      <p:pic>
        <p:nvPicPr>
          <p:cNvPr descr="Map&#10;&#10;Description automatically generated" id="204" name="Google Shape;204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810" y="1455548"/>
            <a:ext cx="4088400" cy="52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line chart&#10;&#10;Description automatically generated" id="205" name="Google Shape;20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1528" y="2472422"/>
            <a:ext cx="8091896" cy="346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4" y="713800"/>
            <a:ext cx="5804246" cy="5836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948" y="713800"/>
            <a:ext cx="6008050" cy="583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50" y="907950"/>
            <a:ext cx="6037651" cy="35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 rotWithShape="1">
          <a:blip r:embed="rId4">
            <a:alphaModFix/>
          </a:blip>
          <a:srcRect b="32840" l="0" r="0" t="0"/>
          <a:stretch/>
        </p:blipFill>
        <p:spPr>
          <a:xfrm>
            <a:off x="6233600" y="907950"/>
            <a:ext cx="5958399" cy="3717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 rotWithShape="1">
          <a:blip r:embed="rId4">
            <a:alphaModFix/>
          </a:blip>
          <a:srcRect b="25534" l="0" r="0" t="66450"/>
          <a:stretch/>
        </p:blipFill>
        <p:spPr>
          <a:xfrm>
            <a:off x="195950" y="4579744"/>
            <a:ext cx="6162675" cy="45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 rotWithShape="1">
          <a:blip r:embed="rId4">
            <a:alphaModFix/>
          </a:blip>
          <a:srcRect b="9046" l="8591" r="64383" t="81174"/>
          <a:stretch/>
        </p:blipFill>
        <p:spPr>
          <a:xfrm>
            <a:off x="4240775" y="4529225"/>
            <a:ext cx="1665499" cy="5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 rotWithShape="1">
          <a:blip r:embed="rId4">
            <a:alphaModFix/>
          </a:blip>
          <a:srcRect b="17629" l="7130" r="59484" t="74355"/>
          <a:stretch/>
        </p:blipFill>
        <p:spPr>
          <a:xfrm>
            <a:off x="2085400" y="4579750"/>
            <a:ext cx="2057400" cy="45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 rotWithShape="1">
          <a:blip r:embed="rId4">
            <a:alphaModFix/>
          </a:blip>
          <a:srcRect b="0" l="8392" r="5534" t="90220"/>
          <a:stretch/>
        </p:blipFill>
        <p:spPr>
          <a:xfrm>
            <a:off x="6004250" y="4529225"/>
            <a:ext cx="5304451" cy="55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Mas compartimentos</a:t>
            </a:r>
            <a:endParaRPr/>
          </a:p>
        </p:txBody>
      </p:sp>
      <p:pic>
        <p:nvPicPr>
          <p:cNvPr descr="A picture containing text, clock, screenshot&#10;&#10;Description automatically generated" id="233" name="Google Shape;233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556798"/>
            <a:ext cx="10515600" cy="16123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&#10;&#10;Description automatically generated" id="234" name="Google Shape;23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7590" y="3169190"/>
            <a:ext cx="4194175" cy="351973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/>
        </p:nvSpPr>
        <p:spPr>
          <a:xfrm>
            <a:off x="5727355" y="3688811"/>
            <a:ext cx="515731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CO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Similar a SIR en el equilibrio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CO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 comportamiento difiere en la incursion –invasion- (termino I) con la presebncia de una clase de expuestos, disminuyendo la velocidad de la dinamica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498764" y="728662"/>
            <a:ext cx="4420513" cy="37288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objetivo</a:t>
            </a:r>
            <a:r>
              <a:rPr lang="en-CO"/>
              <a:t>: entender la </a:t>
            </a:r>
            <a:r>
              <a:rPr lang="en-CO"/>
              <a:t>dinámica</a:t>
            </a:r>
            <a:r>
              <a:rPr lang="en-CO"/>
              <a:t> de una </a:t>
            </a:r>
            <a:r>
              <a:rPr lang="en-CO"/>
              <a:t>enfermedad</a:t>
            </a:r>
            <a:r>
              <a:rPr lang="en-CO"/>
              <a:t> y su control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5913" y="1408648"/>
            <a:ext cx="5640485" cy="340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>
            <p:ph type="title"/>
          </p:nvPr>
        </p:nvSpPr>
        <p:spPr>
          <a:xfrm>
            <a:off x="430925" y="378372"/>
            <a:ext cx="11143594" cy="13228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Mas y mas compartimentos  (modelo de </a:t>
            </a:r>
            <a:r>
              <a:rPr lang="en-CO"/>
              <a:t>Bogotá</a:t>
            </a:r>
            <a:r>
              <a:rPr lang="en-CO"/>
              <a:t>)</a:t>
            </a:r>
            <a:endParaRPr/>
          </a:p>
        </p:txBody>
      </p:sp>
      <p:sp>
        <p:nvSpPr>
          <p:cNvPr id="241" name="Google Shape;241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Diagram, schematic&#10;&#10;Description automatically generated" id="242" name="Google Shape;24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062" y="1690688"/>
            <a:ext cx="6934002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, letter&#10;&#10;Description automatically generated" id="243" name="Google Shape;243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1134" y="1690688"/>
            <a:ext cx="5407389" cy="395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98" y="776148"/>
            <a:ext cx="7256325" cy="45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3"/>
          <p:cNvPicPr preferRelativeResize="0"/>
          <p:nvPr/>
        </p:nvPicPr>
        <p:blipFill rotWithShape="1">
          <a:blip r:embed="rId4">
            <a:alphaModFix/>
          </a:blip>
          <a:srcRect b="0" l="6533" r="0" t="0"/>
          <a:stretch/>
        </p:blipFill>
        <p:spPr>
          <a:xfrm>
            <a:off x="5564150" y="723773"/>
            <a:ext cx="6260149" cy="460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/>
          <p:nvPr/>
        </p:nvSpPr>
        <p:spPr>
          <a:xfrm>
            <a:off x="-1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iagram&#10;&#10;Description automatically generated" id="258" name="Google Shape;258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066" l="0" r="0" t="0"/>
          <a:stretch/>
        </p:blipFill>
        <p:spPr>
          <a:xfrm>
            <a:off x="2503202" y="10"/>
            <a:ext cx="7182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0" y="5330432"/>
            <a:ext cx="12192000" cy="73655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>
            <p:ph type="title"/>
          </p:nvPr>
        </p:nvSpPr>
        <p:spPr>
          <a:xfrm>
            <a:off x="556532" y="5322147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CO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Contexto desde medicina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iagram&#10;&#10;Description automatically generated" id="103" name="Google Shape;103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3711" y="126629"/>
            <a:ext cx="7130725" cy="4973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556532" y="643467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CO" sz="3200">
                <a:solidFill>
                  <a:schemeClr val="lt1"/>
                </a:solidFill>
              </a:rPr>
              <a:t>Dinámica</a:t>
            </a:r>
            <a:r>
              <a:rPr lang="en-CO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temporal del </a:t>
            </a:r>
            <a:r>
              <a:rPr lang="en-CO" sz="3200">
                <a:solidFill>
                  <a:schemeClr val="lt1"/>
                </a:solidFill>
              </a:rPr>
              <a:t>patógeno</a:t>
            </a:r>
            <a:r>
              <a:rPr lang="en-CO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y respuesta inmune en el huesped</a:t>
            </a:r>
            <a:endParaRPr/>
          </a:p>
        </p:txBody>
      </p:sp>
      <p:pic>
        <p:nvPicPr>
          <p:cNvPr descr="Diagram&#10;&#10;Description automatically generated" id="110" name="Google Shape;110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2427" y="1751427"/>
            <a:ext cx="9107100" cy="43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with a flower in the hair&#10;&#10;Description automatically generated with low confidence" id="117" name="Google Shape;117;p17"/>
          <p:cNvPicPr preferRelativeResize="0"/>
          <p:nvPr/>
        </p:nvPicPr>
        <p:blipFill rotWithShape="1">
          <a:blip r:embed="rId3">
            <a:alphaModFix/>
          </a:blip>
          <a:srcRect b="37283" l="0" r="1" t="21282"/>
          <a:stretch/>
        </p:blipFill>
        <p:spPr>
          <a:xfrm>
            <a:off x="4883025" y="10"/>
            <a:ext cx="7308975" cy="3364982"/>
          </a:xfrm>
          <a:custGeom>
            <a:rect b="b" l="l" r="r" t="t"/>
            <a:pathLst>
              <a:path extrusionOk="0" h="3364992" w="7308975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descr="Diagram&#10;&#10;Description automatically generated" id="118" name="Google Shape;118;p17"/>
          <p:cNvPicPr preferRelativeResize="0"/>
          <p:nvPr/>
        </p:nvPicPr>
        <p:blipFill rotWithShape="1">
          <a:blip r:embed="rId4">
            <a:alphaModFix/>
          </a:blip>
          <a:srcRect b="1" l="0" r="6059" t="0"/>
          <a:stretch/>
        </p:blipFill>
        <p:spPr>
          <a:xfrm>
            <a:off x="4883025" y="3493008"/>
            <a:ext cx="7308975" cy="3364992"/>
          </a:xfrm>
          <a:custGeom>
            <a:rect b="b" l="l" r="r" t="t"/>
            <a:pathLst>
              <a:path extrusionOk="0" h="3364992" w="7308975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9" name="Google Shape;119;p17"/>
          <p:cNvSpPr/>
          <p:nvPr/>
        </p:nvSpPr>
        <p:spPr>
          <a:xfrm>
            <a:off x="0" y="0"/>
            <a:ext cx="6096001" cy="6858000"/>
          </a:xfrm>
          <a:custGeom>
            <a:rect b="b" l="l" r="r" t="t"/>
            <a:pathLst>
              <a:path extrusionOk="0" h="6858000" w="6096001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l" dist="38100">
              <a:srgbClr val="D8D8D8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1" y="0"/>
            <a:ext cx="6087332" cy="6858000"/>
          </a:xfrm>
          <a:custGeom>
            <a:rect b="b" l="l" r="r" t="t"/>
            <a:pathLst>
              <a:path extrusionOk="0" h="6858000" w="6087332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/>
          <p:nvPr>
            <p:ph type="title"/>
          </p:nvPr>
        </p:nvSpPr>
        <p:spPr>
          <a:xfrm>
            <a:off x="448056" y="859536"/>
            <a:ext cx="4832802" cy="12435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alibri"/>
              <a:buNone/>
            </a:pPr>
            <a:r>
              <a:rPr lang="en-CO" sz="3400"/>
              <a:t>Origenes: modelo de viruela de Bernoulli (1780)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448056" y="2512611"/>
            <a:ext cx="4832803" cy="3664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CO" sz="2000"/>
              <a:t>It determines the age-specific equilibrium prevalence of immune individuals in an endemic potentially lethal infectious disease.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Siglo xx: sistemas </a:t>
            </a:r>
            <a:r>
              <a:rPr lang="en-CO"/>
              <a:t>dinámicos</a:t>
            </a:r>
            <a:endParaRPr/>
          </a:p>
        </p:txBody>
      </p:sp>
      <p:pic>
        <p:nvPicPr>
          <p:cNvPr descr="Text, letter&#10;&#10;Description automatically generated" id="132" name="Google Shape;132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3471" y="1690688"/>
            <a:ext cx="5505358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ece of paper with writing on it&#10;&#10;Description automatically generated with medium confidence" id="133" name="Google Shape;13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03490" y="729457"/>
            <a:ext cx="4114800" cy="276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hart&#10;&#10;Description automatically generated" id="134" name="Google Shape;13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92185" y="3724275"/>
            <a:ext cx="2416602" cy="27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SIR (Susceptible, Infected, Recovered)</a:t>
            </a:r>
            <a:endParaRPr/>
          </a:p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A picture containing text, clock&#10;&#10;Description automatically generated"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625" y="2638425"/>
            <a:ext cx="11138366" cy="236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CO"/>
              <a:t>SIR (Susceptible, Infected, Recovered)</a:t>
            </a:r>
            <a:endParaRPr/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939694" y="4196017"/>
            <a:ext cx="3951109" cy="203764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-2563" r="-318" t="-370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  <p:pic>
        <p:nvPicPr>
          <p:cNvPr descr="Text&#10;&#10;Description automatically generated with medium confidence" id="149" name="Google Shape;14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86887" y="3434115"/>
            <a:ext cx="3759090" cy="34238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ock&#10;&#10;Description automatically generated" id="150" name="Google Shape;15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94023" y="1643161"/>
            <a:ext cx="8403953" cy="178583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0"/>
          <p:cNvSpPr txBox="1"/>
          <p:nvPr/>
        </p:nvSpPr>
        <p:spPr>
          <a:xfrm>
            <a:off x="9234312" y="4196017"/>
            <a:ext cx="259644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hay solucion exacta, necesidad de usar metodos numericos (Rungge Kutta)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12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CO"/>
              <a:t> </a:t>
            </a:r>
            <a:endParaRPr/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-1085" r="0" t="-232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CO"/>
              <a:t> 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